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arlow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11" Type="http://schemas.openxmlformats.org/officeDocument/2006/relationships/slide" Target="slides/slide7.xml"/><Relationship Id="rId22" Type="http://schemas.openxmlformats.org/officeDocument/2006/relationships/font" Target="fonts/Barlow-boldItalic.fntdata"/><Relationship Id="rId10" Type="http://schemas.openxmlformats.org/officeDocument/2006/relationships/slide" Target="slides/slide6.xml"/><Relationship Id="rId21" Type="http://schemas.openxmlformats.org/officeDocument/2006/relationships/font" Target="fonts/Barlow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arlow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hyperlink" Target="https://gamma.app" TargetMode="External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hyperlink" Target="https://gamma.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hyperlink" Target="https://gamma.app" TargetMode="External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104400" y="-217485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105509" y="1299669"/>
            <a:ext cx="76275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6195"/>
              <a:buFont typeface="Barlow"/>
              <a:buNone/>
            </a:pPr>
            <a:r>
              <a:rPr b="1" i="0" lang="en-US" sz="6195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Solving Water Access Issues with Data</a:t>
            </a:r>
            <a:endParaRPr b="0" i="0" sz="61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244709" y="4914067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project aims to address water access challenges by utilizing data analytics and developing a comprehensive solution.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t/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Presentation link :https://gamma.app/docs/t0nsvyx9a4t5fld?following_id=14xghw2mawv539l&amp;follow_on_start=true</a:t>
            </a:r>
            <a:endParaRPr/>
          </a:p>
        </p:txBody>
      </p:sp>
      <p:pic>
        <p:nvPicPr>
          <p:cNvPr descr="preencoded.png" id="21" name="Google Shape;21;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9" name="Google Shape;2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/>
          <p:nvPr/>
        </p:nvSpPr>
        <p:spPr>
          <a:xfrm>
            <a:off x="6244709" y="2363153"/>
            <a:ext cx="7627382" cy="2138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The Path Forward: Using Data to Drive Sustainable Water Access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6244709" y="4826198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By leveraging data analytics, we can develop tailored solutions that address specific water access challenges, ensuring a sustainable future for all.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6244709" y="836533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Sustainable Development Goal 6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244709" y="2830592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427827" y="2903220"/>
            <a:ext cx="121087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948726" y="2830592"/>
            <a:ext cx="3001447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Clean Water and Sanitation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6948726" y="3672959"/>
            <a:ext cx="3001447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SDG 6 focuses on ensuring availability and sustainable management of water and sanitation for all.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10166747" y="2830592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0314623" y="2903220"/>
            <a:ext cx="191572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0870763" y="2830592"/>
            <a:ext cx="3001447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Access Challenges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0870763" y="3672959"/>
            <a:ext cx="3001447" cy="208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Many regions face water scarcity, poor sanitation, and inadequate infrastructure, impacting human health and development.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244709" y="6213515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396037" y="6286143"/>
            <a:ext cx="184666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6948726" y="5929915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Data-Driven Solutions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6948726" y="6699647"/>
            <a:ext cx="692336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project leverages data to identify areas with limited water access and develop tailored solutions.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" name="Google Shape;43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70819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758309" y="2708197"/>
            <a:ext cx="9021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Problem Definition and Significance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758309" y="4225702"/>
            <a:ext cx="4226700" cy="2306100"/>
          </a:xfrm>
          <a:prstGeom prst="roundRect">
            <a:avLst>
              <a:gd fmla="val 8456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974884" y="450972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Limited Water Access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974884" y="5537359"/>
            <a:ext cx="379368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Many communities struggle to access clean and safe drinking water, leading to health problems and hindering development.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201722" y="4834652"/>
            <a:ext cx="4226838" cy="2306122"/>
          </a:xfrm>
          <a:prstGeom prst="roundRect">
            <a:avLst>
              <a:gd fmla="val 8456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5418296" y="4509665"/>
            <a:ext cx="3274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Inadequate Infrastructure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5418296" y="5537359"/>
            <a:ext cx="379368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Aging water infrastructure and lack of investment in new systems contribute to water scarcity and contamination.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9645284" y="4896565"/>
            <a:ext cx="4226700" cy="2306100"/>
          </a:xfrm>
          <a:prstGeom prst="roundRect">
            <a:avLst>
              <a:gd fmla="val 8456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9861709" y="4515802"/>
            <a:ext cx="2900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Socioeconomic Impact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9861709" y="5537359"/>
            <a:ext cx="379368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Water scarcity disproportionately affects vulnerable populations, impacting their livelihoods, education, and overall wellbeing.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867" y="3307556"/>
            <a:ext cx="4944666" cy="16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6244709" y="1651397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Database Schema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244709" y="2689027"/>
            <a:ext cx="7627382" cy="3889058"/>
          </a:xfrm>
          <a:prstGeom prst="roundRect">
            <a:avLst>
              <a:gd fmla="val 501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6252329" y="2696647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6468904" y="283416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Table Name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10278785" y="283416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Columns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6252329" y="3318391"/>
            <a:ext cx="7612142" cy="131516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6468904" y="3455908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10278785" y="3455908"/>
            <a:ext cx="336911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region_id, region_name, population, water_access_percentage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6252329" y="4633555"/>
            <a:ext cx="7612142" cy="96845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6468904" y="4771073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Water_Source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0278785" y="4771073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source_id, source_type, capacity, location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6252329" y="5602010"/>
            <a:ext cx="7612142" cy="9684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6468904" y="5739527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Water_Access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10278785" y="5739527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access_id, region_id, source_id, access_date, access_status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6" name="Google Shape;86;p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/>
          <p:nvPr/>
        </p:nvSpPr>
        <p:spPr>
          <a:xfrm>
            <a:off x="6366509" y="526446"/>
            <a:ext cx="6996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Entity Relationship Diagram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6" name="Google Shape;9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2033826"/>
            <a:ext cx="1083231" cy="173319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/>
          <p:nvPr/>
        </p:nvSpPr>
        <p:spPr>
          <a:xfrm>
            <a:off x="7652861" y="225040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Region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7652861" y="2736533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Holds information about geographic regions, including their population and water access percentage.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709" y="3767018"/>
            <a:ext cx="1083231" cy="173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/>
          <p:nvPr/>
        </p:nvSpPr>
        <p:spPr>
          <a:xfrm>
            <a:off x="7652861" y="398359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Water_Access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7652861" y="4469725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Tracks water access data for different regions and water sources, including access date and status.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2" name="Google Shape;10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4709" y="5500211"/>
            <a:ext cx="1083231" cy="173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>
            <a:off x="7652861" y="571678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Water_Source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7652861" y="6202918"/>
            <a:ext cx="621923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Contains details about the different water sources, such as type, capacity, and location.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914909" y="677583"/>
            <a:ext cx="6761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SQL Queries and Outcomes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914909" y="250593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Retrieving Data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688709" y="3311485"/>
            <a:ext cx="6292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SQL queries are used to extract data from the database and analyze water access trends.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104900" y="4118435"/>
            <a:ext cx="594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Calibri"/>
              <a:buAutoNum type="arabicPeriod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Region names and their water access percentages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104900" y="4876681"/>
            <a:ext cx="5945981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Calibri"/>
              <a:buAutoNum type="arabicPeriod" startAt="2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Water source types and their access status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1104900" y="5299115"/>
            <a:ext cx="5945981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Calibri"/>
              <a:buAutoNum type="arabicPeriod" startAt="3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Number of operational water sources per region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104900" y="5721548"/>
            <a:ext cx="5945981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Calibri"/>
              <a:buAutoNum type="arabicPeriod" startAt="4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Average water access percentage per region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7587139" y="299311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Data Analysis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7587139" y="3565922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results of the queries provide insights into water access patterns and help identify areas requiring attention.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7933611" y="4800957"/>
            <a:ext cx="59461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Char char="•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Region with highest water access percentage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7933611" y="5223391"/>
            <a:ext cx="59461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Char char="•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Water source types with high operational status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7933611" y="5645825"/>
            <a:ext cx="59461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Char char="•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Regions with the most operational sources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7933611" y="6068258"/>
            <a:ext cx="594610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Char char="•"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Areas with the lowest average water access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>
            <a:off x="0" y="-62960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/>
          <p:nvPr/>
        </p:nvSpPr>
        <p:spPr>
          <a:xfrm>
            <a:off x="6244709" y="293545"/>
            <a:ext cx="6873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Insights from Data Analysis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6244709" y="2305645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427827" y="2378273"/>
            <a:ext cx="121087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6948726" y="230564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Access Gaps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948726" y="2791778"/>
            <a:ext cx="3001447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analysis identifies regions with significantly lower water access rates compared to others.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10166747" y="2305645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0314613" y="1833473"/>
            <a:ext cx="191700" cy="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0870763" y="185327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Infrastructure Needs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10870763" y="2209378"/>
            <a:ext cx="30015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Data reveals regions with a shortage of operational water sources, highlighting the need for infrastructure development.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396037" y="5058251"/>
            <a:ext cx="184666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Population Density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948726" y="5471755"/>
            <a:ext cx="3001447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analysis shows a correlation between population density and water access, suggesting a need for tailored solutions.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10166747" y="4985623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10307003" y="5058251"/>
            <a:ext cx="206931" cy="342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94"/>
              <a:buFont typeface="Barlow"/>
              <a:buNone/>
            </a:pPr>
            <a:r>
              <a:rPr b="1" i="0" lang="en-US" sz="2694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6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0870713" y="4721336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Sustainable Practices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0870763" y="5471755"/>
            <a:ext cx="3001447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Data helps assess the impact of existing water management practices and identify areas for improvement.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/>
          <p:nvPr/>
        </p:nvSpPr>
        <p:spPr>
          <a:xfrm>
            <a:off x="-91450" y="-9145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758309" y="420551"/>
            <a:ext cx="5701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4489"/>
              <a:buFont typeface="Barlow"/>
              <a:buNone/>
            </a:pPr>
            <a:r>
              <a:rPr b="1" i="0" lang="en-US" sz="448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Excel Dashboard</a:t>
            </a:r>
            <a:endParaRPr b="0" i="0" sz="4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1688327"/>
            <a:ext cx="4154566" cy="256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/>
          <p:nvPr/>
        </p:nvSpPr>
        <p:spPr>
          <a:xfrm>
            <a:off x="758309" y="4509377"/>
            <a:ext cx="3255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Source Distribution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758309" y="5656659"/>
            <a:ext cx="415456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dashboard visualizes the proportion of different water source types across the regions.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7798" y="1688327"/>
            <a:ext cx="4154686" cy="256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/>
          <p:nvPr/>
        </p:nvSpPr>
        <p:spPr>
          <a:xfrm>
            <a:off x="5237798" y="4509315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Access Trends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5237798" y="5656659"/>
            <a:ext cx="4154686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dashboard tracks water access trends over time, highlighting progress and areas requiring improvement.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7805" y="1566552"/>
            <a:ext cx="4154566" cy="256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9717405" y="4509315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45"/>
              <a:buFont typeface="Barlow"/>
              <a:buNone/>
            </a:pPr>
            <a:r>
              <a:rPr b="1" i="0" lang="en-US" sz="2245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source Analysis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9717405" y="5656659"/>
            <a:ext cx="415456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6"/>
              <a:buFont typeface="Montserrat"/>
              <a:buNone/>
            </a:pPr>
            <a:r>
              <a:rPr b="0" i="0" lang="en-US" sz="1706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dashboard presents a map with regions color-coded according to their water access levels and source.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1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/>
          <p:nvPr/>
        </p:nvSpPr>
        <p:spPr>
          <a:xfrm>
            <a:off x="621268" y="488633"/>
            <a:ext cx="7901464" cy="1168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9"/>
              </a:lnSpc>
              <a:spcBef>
                <a:spcPts val="0"/>
              </a:spcBef>
              <a:spcAft>
                <a:spcPts val="0"/>
              </a:spcAft>
              <a:buClr>
                <a:srgbClr val="7068F4"/>
              </a:buClr>
              <a:buSzPts val="3679"/>
              <a:buFont typeface="Barlow"/>
              <a:buNone/>
            </a:pPr>
            <a:r>
              <a:rPr b="1" i="0" lang="en-US" sz="3679" u="none" cap="none" strike="noStrike">
                <a:solidFill>
                  <a:srgbClr val="7068F4"/>
                </a:solidFill>
                <a:latin typeface="Barlow"/>
                <a:ea typeface="Barlow"/>
                <a:cs typeface="Barlow"/>
                <a:sym typeface="Barlow"/>
              </a:rPr>
              <a:t>Summary of Findings and Recommendations</a:t>
            </a:r>
            <a:endParaRPr b="0" i="0" sz="3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876062" y="1922859"/>
            <a:ext cx="22860" cy="5817989"/>
          </a:xfrm>
          <a:prstGeom prst="roundRect">
            <a:avLst>
              <a:gd fmla="val 698968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1064359" y="2310765"/>
            <a:ext cx="621268" cy="22860"/>
          </a:xfrm>
          <a:prstGeom prst="roundRect">
            <a:avLst>
              <a:gd fmla="val 698968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687765" y="2122527"/>
            <a:ext cx="399455" cy="399455"/>
          </a:xfrm>
          <a:prstGeom prst="roundRect">
            <a:avLst>
              <a:gd fmla="val 40001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7902" y="2182058"/>
            <a:ext cx="99179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7"/>
              <a:buFont typeface="Barlow"/>
              <a:buNone/>
            </a:pPr>
            <a:r>
              <a:rPr b="1" i="0" lang="en-US" sz="2207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2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1863923" y="1701982"/>
            <a:ext cx="2682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39"/>
              <a:buFont typeface="Barlow"/>
              <a:buNone/>
            </a:pPr>
            <a:r>
              <a:rPr b="1" i="0" lang="en-US" sz="1839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Infrastructure Investment</a:t>
            </a:r>
            <a:endParaRPr b="0" i="0" sz="1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1863923" y="2498765"/>
            <a:ext cx="6658808" cy="567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98"/>
              <a:buFont typeface="Montserrat"/>
              <a:buNone/>
            </a:pPr>
            <a:r>
              <a:rPr b="0" i="0" lang="en-US" sz="1398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Prioritize investment in water infrastructure, including new wells, pipelines, and treatment facilities.</a:t>
            </a:r>
            <a:endParaRPr b="0" i="0" sz="13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1064359" y="3809643"/>
            <a:ext cx="621268" cy="22860"/>
          </a:xfrm>
          <a:prstGeom prst="roundRect">
            <a:avLst>
              <a:gd fmla="val 698968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687765" y="3621405"/>
            <a:ext cx="399455" cy="399455"/>
          </a:xfrm>
          <a:prstGeom prst="roundRect">
            <a:avLst>
              <a:gd fmla="val 40001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808970" y="3680936"/>
            <a:ext cx="156924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7"/>
              <a:buFont typeface="Barlow"/>
              <a:buNone/>
            </a:pPr>
            <a:r>
              <a:rPr b="1" i="0" lang="en-US" sz="2207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2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1863923" y="3231409"/>
            <a:ext cx="309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39"/>
              <a:buFont typeface="Barlow"/>
              <a:buNone/>
            </a:pPr>
            <a:r>
              <a:rPr b="1" i="0" lang="en-US" sz="1839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Water Conservation Programs</a:t>
            </a:r>
            <a:endParaRPr b="0" i="0" sz="1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863923" y="3997643"/>
            <a:ext cx="6658808" cy="567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98"/>
              <a:buFont typeface="Montserrat"/>
              <a:buNone/>
            </a:pPr>
            <a:r>
              <a:rPr b="0" i="0" lang="en-US" sz="1398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Implement water conservation programs to promote efficient water usage and reduce waste.</a:t>
            </a:r>
            <a:endParaRPr b="0" i="0" sz="13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1064359" y="5308521"/>
            <a:ext cx="621268" cy="22860"/>
          </a:xfrm>
          <a:prstGeom prst="roundRect">
            <a:avLst>
              <a:gd fmla="val 698968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687765" y="5120283"/>
            <a:ext cx="399455" cy="399455"/>
          </a:xfrm>
          <a:prstGeom prst="roundRect">
            <a:avLst>
              <a:gd fmla="val 40001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811828" y="5179814"/>
            <a:ext cx="151328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7"/>
              <a:buFont typeface="Barlow"/>
              <a:buNone/>
            </a:pPr>
            <a:r>
              <a:rPr b="1" i="0" lang="en-US" sz="2207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2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787186" y="4685900"/>
            <a:ext cx="2541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39"/>
              <a:buFont typeface="Barlow"/>
              <a:buNone/>
            </a:pPr>
            <a:r>
              <a:rPr b="1" i="0" lang="en-US" sz="1839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Community Engagement</a:t>
            </a:r>
            <a:endParaRPr b="0" i="0" sz="1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1863923" y="5496520"/>
            <a:ext cx="6658808" cy="567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98"/>
              <a:buFont typeface="Montserrat"/>
              <a:buNone/>
            </a:pPr>
            <a:r>
              <a:rPr b="0" i="0" lang="en-US" sz="1398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Foster community participation in water management initiatives, ensuring local ownership and sustainability.</a:t>
            </a:r>
            <a:endParaRPr b="0" i="0" sz="13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1064359" y="6807398"/>
            <a:ext cx="621268" cy="22860"/>
          </a:xfrm>
          <a:prstGeom prst="roundRect">
            <a:avLst>
              <a:gd fmla="val 698968" name="adj"/>
            </a:avLst>
          </a:prstGeom>
          <a:solidFill>
            <a:srgbClr val="C1C3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687765" y="6619161"/>
            <a:ext cx="399455" cy="399455"/>
          </a:xfrm>
          <a:prstGeom prst="roundRect">
            <a:avLst>
              <a:gd fmla="val 40001" name="adj"/>
            </a:avLst>
          </a:prstGeom>
          <a:solidFill>
            <a:srgbClr val="EEEF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02660" y="6678692"/>
            <a:ext cx="169545" cy="2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7"/>
              <a:buFont typeface="Barlow"/>
              <a:buNone/>
            </a:pPr>
            <a:r>
              <a:rPr b="1" i="0" lang="en-US" sz="2207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2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1863873" y="6327215"/>
            <a:ext cx="238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39"/>
              <a:buFont typeface="Barlow"/>
              <a:buNone/>
            </a:pPr>
            <a:r>
              <a:rPr b="1" i="0" lang="en-US" sz="1839" u="none" cap="none" strike="noStrike">
                <a:solidFill>
                  <a:srgbClr val="272525"/>
                </a:solidFill>
                <a:latin typeface="Barlow"/>
                <a:ea typeface="Barlow"/>
                <a:cs typeface="Barlow"/>
                <a:sym typeface="Barlow"/>
              </a:rPr>
              <a:t>Data-Driven Monitoring</a:t>
            </a:r>
            <a:endParaRPr b="0" i="0" sz="1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1863923" y="6995398"/>
            <a:ext cx="6658808" cy="567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98"/>
              <a:buFont typeface="Montserrat"/>
              <a:buNone/>
            </a:pPr>
            <a:r>
              <a:rPr b="0" i="0" lang="en-US" sz="1398" u="none" cap="none" strike="noStrike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Continue collecting and analyzing data to monitor progress, evaluate interventions, and adapt solutions.</a:t>
            </a:r>
            <a:endParaRPr b="0" i="0" sz="13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1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